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77" r:id="rId5"/>
    <p:sldId id="281" r:id="rId6"/>
    <p:sldId id="283" r:id="rId7"/>
    <p:sldId id="278" r:id="rId8"/>
    <p:sldId id="279" r:id="rId9"/>
    <p:sldId id="285" r:id="rId10"/>
    <p:sldId id="286" r:id="rId11"/>
    <p:sldId id="287" r:id="rId12"/>
    <p:sldId id="289" r:id="rId13"/>
    <p:sldId id="290" r:id="rId14"/>
    <p:sldId id="292" r:id="rId15"/>
    <p:sldId id="291" r:id="rId16"/>
    <p:sldId id="300" r:id="rId17"/>
    <p:sldId id="293" r:id="rId18"/>
    <p:sldId id="294" r:id="rId19"/>
    <p:sldId id="295" r:id="rId20"/>
    <p:sldId id="296" r:id="rId21"/>
    <p:sldId id="297" r:id="rId22"/>
    <p:sldId id="298" r:id="rId23"/>
    <p:sldId id="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57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E980-5EF5-42B2-A839-BEB7DBECA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0F717-5743-4BFA-874B-E3DC359EE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7BA43-39BC-42DB-9EB1-A0EEB4B5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D1EA9-5C65-484B-85A2-A21700584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CBA3E-5398-422C-AAC8-E2136C80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41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D461-F7F1-4F47-B06E-3FD2863F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8906B-D89F-4376-AB98-AF340FEE3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09650-1F2A-4671-AAC2-940C528C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5488F-D605-4538-A151-19F02B8E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6CDB3-91A9-4467-8914-735A3E23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FD0AD-FA40-4D04-920C-ADBF7FE80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A50A7-06C8-4098-BC33-AA7CDFBE3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DDB1D-E6B2-4E56-8802-F9EA7FBDE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9CA97-5FEF-4C7A-853F-330B70397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9DD70-AE1C-41FD-9580-A0A2BF84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32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3439-E40E-4F50-A736-2C2FEDE3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103B-D40C-499A-8F26-029A96AE9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A1F9D-F131-4704-91FC-6D9B9EDC2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9376-1308-43CC-9A89-0F583FEE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22723-8CBD-4F35-BBD3-C5D6C5D7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DE4E-A0B3-44A2-9401-BE82C39D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6C60E-8519-47BE-9695-0C4C1AA79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1CDC1-CA53-4096-8AFA-5093A37A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17F3-BF11-4B3C-9A65-B8B9463A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FD613-9B62-437E-8837-C361D217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7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6784-C031-412E-93FC-43E1B2FD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92C1-3016-4770-A4E5-D536E461F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A1BE5-8B00-4C70-901D-36CEE3740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E9005-C68A-4670-9BAA-3A94FA16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37470-0A7D-4CB7-8438-299F5A15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7BAD9-1BC0-48D6-9625-94E06890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1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B66F-272E-45A0-B48B-AC8A7D3F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CF04F-E152-4C1B-8242-82F7A09A8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E681F-D15A-4E64-A94A-92673BD50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64F56-28BF-4E17-A830-D50491DA8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FDA3D-8BFD-4BCC-AF04-878101D2F3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5D682-D1AC-44E9-AD57-ED07F09E5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C3DFDD-81F2-4C63-B0EE-5B246188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7F5618-B3FA-4C0E-A749-F3BB3ED1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B618-286A-4876-A1D2-8A52DED8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49622-DE8C-45F7-8E07-113FDDA3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C1BCF-2588-4ACB-8AC3-0C99D0DE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B94A6-9C4B-4818-9963-588ADF56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67860-5D49-4BC5-B528-0152DBA3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334A4-9C6A-4CA6-9E5B-A6759C5B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8404-C40B-46AA-95A7-9213BAE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43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6195-9824-407A-9079-5219C6B2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748C-637E-4481-A211-7A401C49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67847-447D-49EA-ADD9-E08CA13AC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E2D49-80ED-429C-9E11-6690973C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6F6D9-272B-4F37-A617-5C5F1DD7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63FC1-BFFC-478A-920A-4FED7662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3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3FE4-DD8C-48A4-956C-32AF0593F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B2E0E-E753-4EC0-AC46-6ADBC248B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529EA-1D63-4969-B235-E90CB1E49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9C5BC-07DB-442A-B338-047E0851A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0F4CD-202F-4CD8-84D6-BB6A6823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59363-0E9F-470E-8DC8-9AC6E1EB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0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E4E2F0-D5D8-40E7-89C2-EE5F70A8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D5042-041D-44B7-85CB-AD5A73A03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A685C-E6CF-4C42-A0FF-5F766A00F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01557-193F-4A4B-9F14-4BDD90E182F3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00341-9304-4D2B-9E1A-4B25B23FD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1DEF9-90DA-408A-82FD-F31BE39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B07E2-0B9C-4E8D-A5E8-BA73B86E36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32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5AC1-7700-49AA-B7FC-40C563ECC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COSC 2430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DD7CA-C413-4FE8-AB8C-520270842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 10/21/2019</a:t>
            </a:r>
          </a:p>
        </p:txBody>
      </p:sp>
    </p:spTree>
    <p:extLst>
      <p:ext uri="{BB962C8B-B14F-4D97-AF65-F5344CB8AC3E}">
        <p14:creationId xmlns:p14="http://schemas.microsoft.com/office/powerpoint/2010/main" val="4145908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Stacks, Queues, and Deques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692"/>
            <a:ext cx="10515600" cy="390461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67CFD"/>
                </a:solidFill>
                <a:latin typeface="Times-Roman"/>
              </a:rPr>
              <a:t>R-6.2 </a:t>
            </a:r>
            <a:r>
              <a:rPr lang="en-US" sz="2000" dirty="0">
                <a:solidFill>
                  <a:srgbClr val="000302"/>
                </a:solidFill>
                <a:latin typeface="Times-Roman"/>
              </a:rPr>
              <a:t>Had the stack of the previous problem been an instance of the </a:t>
            </a:r>
            <a:r>
              <a:rPr lang="en-US" sz="2000" dirty="0" err="1">
                <a:solidFill>
                  <a:srgbClr val="000302"/>
                </a:solidFill>
                <a:latin typeface="CMSS10"/>
              </a:rPr>
              <a:t>ArrayStack</a:t>
            </a:r>
            <a:r>
              <a:rPr lang="en-US" sz="2000" dirty="0">
                <a:solidFill>
                  <a:srgbClr val="000302"/>
                </a:solidFill>
                <a:latin typeface="CMSS10"/>
              </a:rPr>
              <a:t> </a:t>
            </a:r>
            <a:r>
              <a:rPr lang="en-US" sz="2000" dirty="0">
                <a:solidFill>
                  <a:srgbClr val="000302"/>
                </a:solidFill>
                <a:latin typeface="Times-Roman"/>
              </a:rPr>
              <a:t>class, from Code Fragment 6.2, what would be the final value of the instance variable </a:t>
            </a:r>
            <a:r>
              <a:rPr lang="en-US" sz="2000" dirty="0">
                <a:solidFill>
                  <a:srgbClr val="000302"/>
                </a:solidFill>
                <a:latin typeface="CMSS10"/>
              </a:rPr>
              <a:t>t</a:t>
            </a:r>
            <a:r>
              <a:rPr lang="en-US" sz="2000" dirty="0">
                <a:solidFill>
                  <a:srgbClr val="000302"/>
                </a:solidFill>
                <a:latin typeface="Times-Roman"/>
              </a:rPr>
              <a:t>?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39873-0FFC-47C4-9579-D6976139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97" y="2040745"/>
            <a:ext cx="5895975" cy="495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E3AC99-5E32-4A9D-9204-34326EEB8888}"/>
              </a:ext>
            </a:extLst>
          </p:cNvPr>
          <p:cNvSpPr txBox="1"/>
          <p:nvPr/>
        </p:nvSpPr>
        <p:spPr>
          <a:xfrm>
            <a:off x="7249278" y="2802255"/>
            <a:ext cx="450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 24 (for 25 push) – 10 (pop) + 3 (empty)= 17</a:t>
            </a:r>
          </a:p>
        </p:txBody>
      </p:sp>
    </p:spTree>
    <p:extLst>
      <p:ext uri="{BB962C8B-B14F-4D97-AF65-F5344CB8AC3E}">
        <p14:creationId xmlns:p14="http://schemas.microsoft.com/office/powerpoint/2010/main" val="7159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stacks, Queues, and Deques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R-6.3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What values are returned during the following series of stack operations, if executed upon an initially empty stack?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push(5)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push(3)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pop()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push(2)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push(8)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pop()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pop()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push(9)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push(1)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pop()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push(7)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push(6)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pop()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pop()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push(4)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pop()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pop()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3,8,2,1,6,7,4,9</a:t>
            </a:r>
          </a:p>
        </p:txBody>
      </p:sp>
    </p:spTree>
    <p:extLst>
      <p:ext uri="{BB962C8B-B14F-4D97-AF65-F5344CB8AC3E}">
        <p14:creationId xmlns:p14="http://schemas.microsoft.com/office/powerpoint/2010/main" val="381109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Stacks, Queues, and Deques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R-6.5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Give a recursive method for removing all the elements from a stack.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pPr marL="457200" lvl="1" indent="0">
              <a:buNone/>
            </a:pPr>
            <a:endParaRPr lang="en-US" dirty="0">
              <a:solidFill>
                <a:srgbClr val="000302"/>
              </a:solidFill>
              <a:latin typeface="Times-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59288-B607-4B57-AA1A-DC9C8C4BA774}"/>
              </a:ext>
            </a:extLst>
          </p:cNvPr>
          <p:cNvSpPr txBox="1"/>
          <p:nvPr/>
        </p:nvSpPr>
        <p:spPr>
          <a:xfrm>
            <a:off x="1160033" y="2934587"/>
            <a:ext cx="493596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badi" panose="020B0604020104020204" pitchFamily="34" charset="0"/>
              </a:rPr>
              <a:t>public</a:t>
            </a:r>
            <a:r>
              <a:rPr lang="en-US" sz="2400" dirty="0">
                <a:solidFill>
                  <a:srgbClr val="000302"/>
                </a:solidFill>
                <a:latin typeface="Abadi" panose="020B0604020104020204" pitchFamily="34" charset="0"/>
              </a:rPr>
              <a:t> void </a:t>
            </a:r>
            <a:r>
              <a:rPr lang="en-US" sz="2400" dirty="0" err="1">
                <a:solidFill>
                  <a:srgbClr val="000302"/>
                </a:solidFill>
                <a:latin typeface="Abadi" panose="020B0604020104020204" pitchFamily="34" charset="0"/>
              </a:rPr>
              <a:t>rec_remove</a:t>
            </a:r>
            <a:r>
              <a:rPr lang="en-US" sz="2400" dirty="0">
                <a:solidFill>
                  <a:srgbClr val="000302"/>
                </a:solidFill>
                <a:latin typeface="Abadi" panose="020B0604020104020204" pitchFamily="34" charset="0"/>
              </a:rPr>
              <a:t>(Stack&lt;E&gt; S)</a:t>
            </a:r>
          </a:p>
          <a:p>
            <a:r>
              <a:rPr lang="en-US" sz="2400" dirty="0">
                <a:solidFill>
                  <a:srgbClr val="000302"/>
                </a:solidFill>
                <a:latin typeface="Abadi" panose="020B0604020104020204" pitchFamily="34" charset="0"/>
              </a:rPr>
              <a:t>{ </a:t>
            </a:r>
          </a:p>
          <a:p>
            <a:pPr algn="just"/>
            <a:r>
              <a:rPr lang="en-US" sz="2400" dirty="0">
                <a:solidFill>
                  <a:srgbClr val="000302"/>
                </a:solidFill>
                <a:latin typeface="Abadi" panose="020B0604020104020204" pitchFamily="34" charset="0"/>
              </a:rPr>
              <a:t>if </a:t>
            </a:r>
            <a:r>
              <a:rPr lang="en-US" sz="2400" dirty="0" err="1">
                <a:solidFill>
                  <a:srgbClr val="000302"/>
                </a:solidFill>
                <a:latin typeface="Abadi" panose="020B0604020104020204" pitchFamily="34" charset="0"/>
              </a:rPr>
              <a:t>s.IsEmpty</a:t>
            </a:r>
            <a:r>
              <a:rPr lang="en-US" sz="2400" dirty="0">
                <a:solidFill>
                  <a:srgbClr val="000302"/>
                </a:solidFill>
                <a:latin typeface="Abadi" panose="020B0604020104020204" pitchFamily="34" charset="0"/>
              </a:rPr>
              <a:t>()</a:t>
            </a:r>
          </a:p>
          <a:p>
            <a:pPr lvl="1" algn="just"/>
            <a:r>
              <a:rPr lang="en-US" sz="2400" dirty="0">
                <a:solidFill>
                  <a:srgbClr val="000302"/>
                </a:solidFill>
                <a:latin typeface="Abadi" panose="020B0604020104020204" pitchFamily="34" charset="0"/>
              </a:rPr>
              <a:t>return;</a:t>
            </a:r>
          </a:p>
          <a:p>
            <a:r>
              <a:rPr lang="en-US" sz="2400" dirty="0">
                <a:latin typeface="Abadi" panose="020B0604020104020204" pitchFamily="34" charset="0"/>
              </a:rPr>
              <a:t>else:</a:t>
            </a:r>
          </a:p>
          <a:p>
            <a:r>
              <a:rPr lang="en-US" sz="2400" dirty="0">
                <a:latin typeface="Abadi" panose="020B0604020104020204" pitchFamily="34" charset="0"/>
              </a:rPr>
              <a:t>{</a:t>
            </a:r>
          </a:p>
          <a:p>
            <a:r>
              <a:rPr lang="en-US" sz="2400" dirty="0" err="1">
                <a:latin typeface="Abadi" panose="020B0604020104020204" pitchFamily="34" charset="0"/>
              </a:rPr>
              <a:t>S.pop</a:t>
            </a:r>
            <a:r>
              <a:rPr lang="en-US" sz="2400" dirty="0">
                <a:latin typeface="Abadi" panose="020B0604020104020204" pitchFamily="34" charset="0"/>
              </a:rPr>
              <a:t>();</a:t>
            </a:r>
          </a:p>
          <a:p>
            <a:r>
              <a:rPr lang="en-US" sz="2400" dirty="0" err="1">
                <a:latin typeface="Abadi" panose="020B0604020104020204" pitchFamily="34" charset="0"/>
              </a:rPr>
              <a:t>rec_remove</a:t>
            </a:r>
            <a:r>
              <a:rPr lang="en-US" sz="2400" dirty="0">
                <a:latin typeface="Abadi" panose="020B0604020104020204" pitchFamily="34" charset="0"/>
              </a:rPr>
              <a:t>(S);</a:t>
            </a:r>
          </a:p>
          <a:p>
            <a:r>
              <a:rPr lang="en-US" sz="2400" dirty="0">
                <a:latin typeface="Abadi" panose="020B0604020104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352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Stacks, Queues, and Deques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R-6.7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Suppose an initially empty queue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Q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has performed a total of 32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enqueue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operations, 10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first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operations, and 15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dequeue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operations, 5 of which returned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null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to indicate an empty queue. What is the current size of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Q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?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Size= 32(</a:t>
            </a:r>
            <a:r>
              <a:rPr lang="en-US" dirty="0">
                <a:solidFill>
                  <a:schemeClr val="accent6"/>
                </a:solidFill>
                <a:latin typeface="Times-Roman"/>
              </a:rPr>
              <a:t>enqueue)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 -15(</a:t>
            </a:r>
            <a:r>
              <a:rPr lang="en-US" dirty="0">
                <a:solidFill>
                  <a:srgbClr val="FF0000"/>
                </a:solidFill>
                <a:latin typeface="Times-Roman"/>
              </a:rPr>
              <a:t>dequeue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) + 5(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imes-Roman"/>
              </a:rPr>
              <a:t>empty queue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) =22</a:t>
            </a:r>
          </a:p>
        </p:txBody>
      </p:sp>
    </p:spTree>
    <p:extLst>
      <p:ext uri="{BB962C8B-B14F-4D97-AF65-F5344CB8AC3E}">
        <p14:creationId xmlns:p14="http://schemas.microsoft.com/office/powerpoint/2010/main" val="184491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Stacks, Queues, and Deques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R-6.8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Had the queue of the previous problem been an instance of the </a:t>
            </a:r>
            <a:r>
              <a:rPr lang="en-US" dirty="0" err="1">
                <a:solidFill>
                  <a:srgbClr val="000302"/>
                </a:solidFill>
                <a:latin typeface="CMSS10"/>
              </a:rPr>
              <a:t>ArrayQueue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class, from Code Fragment 6.10, with capacity 30 never exceeded, what would be the final value of the instance variable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f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?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116623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95215-34AC-4515-825A-FE7DAA0C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76640" cy="75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29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Stacks, Queues, and Deques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R-6.8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Had the queue of the previous problem been an instance of the </a:t>
            </a:r>
            <a:r>
              <a:rPr lang="en-US" dirty="0" err="1">
                <a:solidFill>
                  <a:srgbClr val="000302"/>
                </a:solidFill>
                <a:latin typeface="CMSS10"/>
              </a:rPr>
              <a:t>ArrayQueue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class, from Code Fragment 6.10, with capacity 30 never exceeded, what would be the final value of the instance variable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f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?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F=10 (for all 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enq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 F=0, at each 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deq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, f will be incremented by 1 and we have 10 successful </a:t>
            </a:r>
            <a:r>
              <a:rPr lang="en-US" dirty="0" err="1">
                <a:solidFill>
                  <a:srgbClr val="000302"/>
                </a:solidFill>
                <a:latin typeface="Times-Roman"/>
              </a:rPr>
              <a:t>deq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46731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Stacks, Queues, and Deques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302"/>
                </a:solidFill>
                <a:latin typeface="Times-Roman"/>
              </a:rPr>
              <a:t>What happens if line 41 is removed in Code fragment 6.10?</a:t>
            </a: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What happens if line 26 is removed?</a:t>
            </a:r>
          </a:p>
        </p:txBody>
      </p:sp>
    </p:spTree>
    <p:extLst>
      <p:ext uri="{BB962C8B-B14F-4D97-AF65-F5344CB8AC3E}">
        <p14:creationId xmlns:p14="http://schemas.microsoft.com/office/powerpoint/2010/main" val="447084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1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157BFB"/>
                </a:solidFill>
                <a:latin typeface="Times New Roman" panose="02020603050405020304" pitchFamily="18" charset="0"/>
              </a:rPr>
              <a:t>R-8.1 </a:t>
            </a:r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The following questions refer to the tree of Figure 8.3.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Which node is the root?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What are the internal nodes?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How many descendants does node </a:t>
            </a:r>
            <a:r>
              <a:rPr lang="en-US" dirty="0">
                <a:solidFill>
                  <a:srgbClr val="000301"/>
                </a:solidFill>
                <a:latin typeface="Trebuchet MS" panose="020B0603020202020204" pitchFamily="34" charset="0"/>
              </a:rPr>
              <a:t>cs016/ </a:t>
            </a:r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have?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How many ancestors does node </a:t>
            </a:r>
            <a:r>
              <a:rPr lang="en-US" dirty="0">
                <a:solidFill>
                  <a:srgbClr val="000301"/>
                </a:solidFill>
                <a:latin typeface="Trebuchet MS" panose="020B0603020202020204" pitchFamily="34" charset="0"/>
              </a:rPr>
              <a:t>cs016/ </a:t>
            </a:r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have?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What are the siblings of node </a:t>
            </a:r>
            <a:r>
              <a:rPr lang="en-US" dirty="0" err="1">
                <a:solidFill>
                  <a:srgbClr val="000301"/>
                </a:solidFill>
                <a:latin typeface="Trebuchet MS" panose="020B0603020202020204" pitchFamily="34" charset="0"/>
              </a:rPr>
              <a:t>homeworks</a:t>
            </a:r>
            <a:r>
              <a:rPr lang="en-US" dirty="0">
                <a:solidFill>
                  <a:srgbClr val="000301"/>
                </a:solidFill>
                <a:latin typeface="Trebuchet MS" panose="020B0603020202020204" pitchFamily="34" charset="0"/>
              </a:rPr>
              <a:t>/</a:t>
            </a:r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?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Which nodes are in the subtree rooted at node </a:t>
            </a:r>
            <a:r>
              <a:rPr lang="en-US" dirty="0">
                <a:solidFill>
                  <a:srgbClr val="000301"/>
                </a:solidFill>
                <a:latin typeface="Trebuchet MS" panose="020B0603020202020204" pitchFamily="34" charset="0"/>
              </a:rPr>
              <a:t>projects/</a:t>
            </a:r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?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What is the depth of node </a:t>
            </a:r>
            <a:r>
              <a:rPr lang="en-US" dirty="0">
                <a:solidFill>
                  <a:srgbClr val="000301"/>
                </a:solidFill>
                <a:latin typeface="Trebuchet MS" panose="020B0603020202020204" pitchFamily="34" charset="0"/>
              </a:rPr>
              <a:t>papers/</a:t>
            </a:r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?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157BFB"/>
                </a:solidFill>
                <a:latin typeface="Times New Roman" panose="02020603050405020304" pitchFamily="18" charset="0"/>
              </a:rPr>
              <a:t>h.  </a:t>
            </a:r>
            <a:r>
              <a:rPr lang="en-US" dirty="0">
                <a:solidFill>
                  <a:srgbClr val="000301"/>
                </a:solidFill>
                <a:latin typeface="Times New Roman" panose="02020603050405020304" pitchFamily="18" charset="0"/>
              </a:rPr>
              <a:t>What is the height of the tree?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1451527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8:Trees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8B10605-E731-41A5-B7E6-B0EE0BB35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750" y="1690688"/>
            <a:ext cx="6528459" cy="392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2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C4D9-C31C-4CC5-AB6D-C13BC2D3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63B76-D67B-420E-8C34-D3FAE82F0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Goodrich, M. T., </a:t>
            </a:r>
            <a:r>
              <a:rPr lang="en-US" dirty="0" err="1"/>
              <a:t>Tamassia</a:t>
            </a:r>
            <a:r>
              <a:rPr lang="en-US" dirty="0"/>
              <a:t>, R., Goldwasser, M. H. </a:t>
            </a:r>
            <a:r>
              <a:rPr lang="en-US" b="1" dirty="0"/>
              <a:t>Data Structures and Algorithms in Java</a:t>
            </a:r>
            <a:r>
              <a:rPr lang="en-US" dirty="0"/>
              <a:t>. Wiley, 6th edition, 2016</a:t>
            </a:r>
          </a:p>
        </p:txBody>
      </p:sp>
    </p:spTree>
    <p:extLst>
      <p:ext uri="{BB962C8B-B14F-4D97-AF65-F5344CB8AC3E}">
        <p14:creationId xmlns:p14="http://schemas.microsoft.com/office/powerpoint/2010/main" val="3141247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302"/>
                </a:solidFill>
                <a:latin typeface="Times-Roman"/>
              </a:rPr>
              <a:t>What is the pre-order, in-order and post-order traversals of the trees in  Fig. 8.10, Fig 8.11. </a:t>
            </a:r>
          </a:p>
        </p:txBody>
      </p:sp>
    </p:spTree>
    <p:extLst>
      <p:ext uri="{BB962C8B-B14F-4D97-AF65-F5344CB8AC3E}">
        <p14:creationId xmlns:p14="http://schemas.microsoft.com/office/powerpoint/2010/main" val="66716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8:Trees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79CE366-4EC3-4AB8-AEBB-A71D8F6D5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9340"/>
            <a:ext cx="4358302" cy="2379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53B98A-0829-4201-919D-D864757C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449" y="2576729"/>
            <a:ext cx="3793905" cy="19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3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R-8.22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Draw a binary tree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T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that simultaneously satisfies the following:</a:t>
            </a:r>
          </a:p>
          <a:p>
            <a:r>
              <a:rPr lang="en-US" dirty="0">
                <a:solidFill>
                  <a:srgbClr val="167CFD"/>
                </a:solidFill>
                <a:latin typeface="CMSY10"/>
              </a:rPr>
              <a:t>•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Each internal node of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T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stores a single character.</a:t>
            </a:r>
          </a:p>
          <a:p>
            <a:r>
              <a:rPr lang="en-US" dirty="0">
                <a:solidFill>
                  <a:srgbClr val="167CFD"/>
                </a:solidFill>
                <a:latin typeface="CMSY10"/>
              </a:rPr>
              <a:t>•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A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preorder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traversal of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T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yields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EXAMFUN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</a:t>
            </a:r>
          </a:p>
          <a:p>
            <a:r>
              <a:rPr lang="en-US" dirty="0">
                <a:solidFill>
                  <a:srgbClr val="167CFD"/>
                </a:solidFill>
                <a:latin typeface="CMSY10"/>
              </a:rPr>
              <a:t>•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An 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inorder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traversal of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T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yields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MAFXUEN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1299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8:Trees</a:t>
            </a:r>
          </a:p>
        </p:txBody>
      </p:sp>
      <p:pic>
        <p:nvPicPr>
          <p:cNvPr id="4" name="Content Placeholder 3" descr="A clock hanging on the wall&#10;&#10;Description automatically generated">
            <a:extLst>
              <a:ext uri="{FF2B5EF4-FFF2-40B4-BE49-F238E27FC236}">
                <a16:creationId xmlns:a16="http://schemas.microsoft.com/office/drawing/2014/main" id="{5F66ED9C-C438-4D70-850B-5C4C3FCBE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63441" y="614484"/>
            <a:ext cx="3213284" cy="6014085"/>
          </a:xfrm>
        </p:spPr>
      </p:pic>
    </p:spTree>
    <p:extLst>
      <p:ext uri="{BB962C8B-B14F-4D97-AF65-F5344CB8AC3E}">
        <p14:creationId xmlns:p14="http://schemas.microsoft.com/office/powerpoint/2010/main" val="372508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F87670-FF90-4B74-92C3-2C0F3FE7C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0298"/>
            <a:ext cx="10016922" cy="1006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3AD68-F980-4727-92F0-FE11A0BE8B8C}"/>
              </a:ext>
            </a:extLst>
          </p:cNvPr>
          <p:cNvSpPr txBox="1"/>
          <p:nvPr/>
        </p:nvSpPr>
        <p:spPr>
          <a:xfrm>
            <a:off x="1105786" y="2955851"/>
            <a:ext cx="42176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recursive equation: H(n) = H(n-1) + 1/n</a:t>
            </a:r>
          </a:p>
          <a:p>
            <a:endParaRPr lang="en-US" dirty="0"/>
          </a:p>
          <a:p>
            <a:r>
              <a:rPr lang="en-US" dirty="0"/>
              <a:t>Double </a:t>
            </a:r>
            <a:r>
              <a:rPr lang="en-US" dirty="0" err="1"/>
              <a:t>Harmonic_num</a:t>
            </a:r>
            <a:r>
              <a:rPr lang="en-US" dirty="0"/>
              <a:t>(int n)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If (n==1)</a:t>
            </a:r>
          </a:p>
          <a:p>
            <a:r>
              <a:rPr lang="en-US" dirty="0"/>
              <a:t>Return 1;</a:t>
            </a:r>
          </a:p>
          <a:p>
            <a:r>
              <a:rPr lang="en-US" dirty="0"/>
              <a:t>Return </a:t>
            </a:r>
            <a:r>
              <a:rPr lang="en-US" dirty="0" err="1"/>
              <a:t>Harmonic_num</a:t>
            </a:r>
            <a:r>
              <a:rPr lang="en-US" dirty="0"/>
              <a:t>(n-1) + 1/n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R-5.8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Describe a recursive algorithm for converting a string of digits into the integer it represents. For example, </a:t>
            </a:r>
            <a:r>
              <a:rPr lang="en-US" dirty="0">
                <a:solidFill>
                  <a:srgbClr val="000302"/>
                </a:solidFill>
                <a:latin typeface="SFTT1000"/>
              </a:rPr>
              <a:t>'</a:t>
            </a:r>
            <a:r>
              <a:rPr lang="en-US" dirty="0">
                <a:solidFill>
                  <a:srgbClr val="000302"/>
                </a:solidFill>
                <a:latin typeface="CMTT10"/>
              </a:rPr>
              <a:t>13531</a:t>
            </a:r>
            <a:r>
              <a:rPr lang="en-US" dirty="0">
                <a:solidFill>
                  <a:srgbClr val="000302"/>
                </a:solidFill>
                <a:latin typeface="SFTT1000"/>
              </a:rPr>
              <a:t>'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represents the integer 13</a:t>
            </a:r>
            <a:r>
              <a:rPr lang="en-US" dirty="0">
                <a:solidFill>
                  <a:srgbClr val="000302"/>
                </a:solidFill>
                <a:latin typeface="CMMI10"/>
              </a:rPr>
              <a:t>,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531.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D9BEB-142C-430C-BBDC-F45819C86D40}"/>
              </a:ext>
            </a:extLst>
          </p:cNvPr>
          <p:cNvSpPr txBox="1"/>
          <p:nvPr/>
        </p:nvSpPr>
        <p:spPr>
          <a:xfrm>
            <a:off x="1063256" y="3429000"/>
            <a:ext cx="34801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s’ = </a:t>
            </a:r>
            <a:r>
              <a:rPr lang="en-US" dirty="0" err="1"/>
              <a:t>sd</a:t>
            </a:r>
            <a:r>
              <a:rPr lang="en-US" dirty="0"/>
              <a:t> for digit d. We have that </a:t>
            </a:r>
          </a:p>
          <a:p>
            <a:r>
              <a:rPr lang="en-US" dirty="0"/>
              <a:t>Value(s’) = d+ 10 * Value(s) </a:t>
            </a:r>
          </a:p>
          <a:p>
            <a:r>
              <a:rPr lang="en-US" dirty="0"/>
              <a:t> //n: size of string</a:t>
            </a:r>
          </a:p>
          <a:p>
            <a:r>
              <a:rPr lang="en-US" dirty="0"/>
              <a:t>Int Convert(string s, int n)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if (n==1)</a:t>
            </a:r>
          </a:p>
          <a:p>
            <a:r>
              <a:rPr lang="en-US" dirty="0"/>
              <a:t> return </a:t>
            </a:r>
            <a:r>
              <a:rPr lang="en-US" dirty="0" err="1"/>
              <a:t>Integer.parseInt</a:t>
            </a:r>
            <a:r>
              <a:rPr lang="en-US" dirty="0"/>
              <a:t>(s);</a:t>
            </a:r>
          </a:p>
          <a:p>
            <a:r>
              <a:rPr lang="en-US" dirty="0"/>
              <a:t> else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d = </a:t>
            </a:r>
            <a:r>
              <a:rPr lang="en-US" dirty="0" err="1"/>
              <a:t>Integer.parseInt</a:t>
            </a:r>
            <a:r>
              <a:rPr lang="en-US" dirty="0"/>
              <a:t>(s[n-1] );</a:t>
            </a:r>
          </a:p>
          <a:p>
            <a:r>
              <a:rPr lang="en-US" dirty="0"/>
              <a:t> return  d + 10*convert(s,n-1)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R-5.10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Describe a way to use recursion to compute the sum of all the elements in an 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 err="1">
                <a:solidFill>
                  <a:srgbClr val="000302"/>
                </a:solidFill>
                <a:latin typeface="CMSY10"/>
              </a:rPr>
              <a:t>×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(two-dimensional) array of integers.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Lest look at one dimensional array: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3A2AA54-E2A2-428E-AA5F-1F519D44C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9" y="3428186"/>
            <a:ext cx="1013282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static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binaryRecursiveSum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[] data,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low,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high 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{ 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if( low&gt;high 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  return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0;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else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if( low == high 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  return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data[low];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else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{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  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mid =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low+high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)/2;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  return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binaryRecursiveSum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(data, low, mid)+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binaryRecursiveSum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(data, mid+1, high);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}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1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R-5.10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Describe a way to use recursion to compute the sum of all the elements in an 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dirty="0" err="1">
                <a:solidFill>
                  <a:srgbClr val="000302"/>
                </a:solidFill>
                <a:latin typeface="CMSY10"/>
              </a:rPr>
              <a:t>×</a:t>
            </a:r>
            <a:r>
              <a:rPr lang="en-US" i="1" dirty="0" err="1">
                <a:solidFill>
                  <a:srgbClr val="000302"/>
                </a:solidFill>
                <a:latin typeface="Times-Italic"/>
              </a:rPr>
              <a:t>n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(two-dimensional) array of integers.</a:t>
            </a: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Now for two dimensional array: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3A2AA54-E2A2-428E-AA5F-1F519D44C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22771"/>
            <a:ext cx="1013282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static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binaryRecursiveSum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[] data,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high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yhigh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{ 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if(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xlow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&gt;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xhigh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  return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0;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else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if(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xlow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==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xhigh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==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yhigh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  return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data[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xlow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][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];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else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{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  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=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xlow+xhigh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)/2;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 Unicode MS" panose="020B0604020202020204" pitchFamily="34" charset="-128"/>
              </a:rPr>
              <a:t>         int </a:t>
            </a:r>
            <a:r>
              <a:rPr lang="en-US" altLang="en-US" dirty="0" err="1">
                <a:latin typeface="Arial Unicode MS" panose="020B0604020202020204" pitchFamily="34" charset="-128"/>
              </a:rPr>
              <a:t>ymid</a:t>
            </a:r>
            <a:r>
              <a:rPr lang="en-US" altLang="en-US" dirty="0">
                <a:latin typeface="Arial Unicode MS" panose="020B0604020202020204" pitchFamily="34" charset="-128"/>
              </a:rPr>
              <a:t> = (</a:t>
            </a:r>
            <a:r>
              <a:rPr lang="en-US" altLang="en-US" dirty="0" err="1">
                <a:latin typeface="Arial Unicode MS" panose="020B0604020202020204" pitchFamily="34" charset="-128"/>
              </a:rPr>
              <a:t>ylow+yhigh</a:t>
            </a:r>
            <a:r>
              <a:rPr lang="en-US" altLang="en-US" dirty="0">
                <a:latin typeface="Arial Unicode MS" panose="020B0604020202020204" pitchFamily="34" charset="-128"/>
              </a:rPr>
              <a:t>)/2;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  return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binaryRecursiveSum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(data,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xlow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xmid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ymid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)+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binaryRecursiveSum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(data, xmid+1,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xhigh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lang="en-US" altLang="en-US" dirty="0" err="1">
                <a:latin typeface="Arial Unicode MS" panose="020B0604020202020204" pitchFamily="34" charset="-128"/>
              </a:rPr>
              <a:t>ylow</a:t>
            </a:r>
            <a:r>
              <a:rPr lang="en-US" altLang="en-US" dirty="0">
                <a:latin typeface="Arial Unicode MS" panose="020B0604020202020204" pitchFamily="34" charset="-128"/>
              </a:rPr>
              <a:t>, </a:t>
            </a:r>
            <a:r>
              <a:rPr lang="en-US" altLang="en-US" dirty="0" err="1">
                <a:latin typeface="Arial Unicode MS" panose="020B0604020202020204" pitchFamily="34" charset="-128"/>
              </a:rPr>
              <a:t>ymid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,)+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        </a:t>
            </a:r>
            <a:r>
              <a:rPr lang="en-US" altLang="en-US" dirty="0" err="1">
                <a:latin typeface="Arial Unicode MS" panose="020B0604020202020204" pitchFamily="34" charset="-128"/>
              </a:rPr>
              <a:t>binaryRecursiveSum</a:t>
            </a:r>
            <a:r>
              <a:rPr lang="en-US" altLang="en-US" dirty="0">
                <a:latin typeface="Arial Unicode MS" panose="020B0604020202020204" pitchFamily="34" charset="-128"/>
              </a:rPr>
              <a:t>(data, </a:t>
            </a:r>
            <a:r>
              <a:rPr lang="en-US" altLang="en-US" dirty="0" err="1">
                <a:latin typeface="Arial Unicode MS" panose="020B0604020202020204" pitchFamily="34" charset="-128"/>
              </a:rPr>
              <a:t>xlow</a:t>
            </a:r>
            <a:r>
              <a:rPr lang="en-US" altLang="en-US" dirty="0">
                <a:latin typeface="Arial Unicode MS" panose="020B0604020202020204" pitchFamily="34" charset="-128"/>
              </a:rPr>
              <a:t>, </a:t>
            </a:r>
            <a:r>
              <a:rPr lang="en-US" altLang="en-US" dirty="0" err="1">
                <a:latin typeface="Arial Unicode MS" panose="020B0604020202020204" pitchFamily="34" charset="-128"/>
              </a:rPr>
              <a:t>xmid</a:t>
            </a:r>
            <a:r>
              <a:rPr lang="en-US" altLang="en-US" dirty="0">
                <a:latin typeface="Arial Unicode MS" panose="020B0604020202020204" pitchFamily="34" charset="-128"/>
              </a:rPr>
              <a:t>,  ymid+1, </a:t>
            </a:r>
            <a:r>
              <a:rPr lang="en-US" altLang="en-US" dirty="0" err="1">
                <a:latin typeface="Arial Unicode MS" panose="020B0604020202020204" pitchFamily="34" charset="-128"/>
              </a:rPr>
              <a:t>yhigh</a:t>
            </a:r>
            <a:r>
              <a:rPr lang="en-US" altLang="en-US" dirty="0">
                <a:latin typeface="Arial Unicode MS" panose="020B0604020202020204" pitchFamily="34" charset="-128"/>
              </a:rPr>
              <a:t>)+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         </a:t>
            </a:r>
            <a:r>
              <a:rPr lang="en-US" altLang="en-US" dirty="0" err="1">
                <a:latin typeface="Arial Unicode MS" panose="020B0604020202020204" pitchFamily="34" charset="-128"/>
              </a:rPr>
              <a:t>binaryRecursiveSum</a:t>
            </a:r>
            <a:r>
              <a:rPr lang="en-US" altLang="en-US" dirty="0">
                <a:latin typeface="Arial Unicode MS" panose="020B0604020202020204" pitchFamily="34" charset="-128"/>
              </a:rPr>
              <a:t>(data, xmid+1, </a:t>
            </a:r>
            <a:r>
              <a:rPr lang="en-US" altLang="en-US" dirty="0" err="1">
                <a:latin typeface="Arial Unicode MS" panose="020B0604020202020204" pitchFamily="34" charset="-128"/>
              </a:rPr>
              <a:t>xhigh</a:t>
            </a:r>
            <a:r>
              <a:rPr lang="en-US" altLang="en-US" dirty="0">
                <a:latin typeface="Arial Unicode MS" panose="020B0604020202020204" pitchFamily="34" charset="-128"/>
              </a:rPr>
              <a:t>, ymid+1, </a:t>
            </a:r>
            <a:r>
              <a:rPr lang="en-US" altLang="en-US" dirty="0" err="1">
                <a:latin typeface="Arial Unicode MS" panose="020B0604020202020204" pitchFamily="34" charset="-128"/>
              </a:rPr>
              <a:t>yhigh</a:t>
            </a:r>
            <a:r>
              <a:rPr lang="en-US" altLang="en-US" dirty="0">
                <a:latin typeface="Arial Unicode MS" panose="020B0604020202020204" pitchFamily="34" charset="-128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   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   }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7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C-5.20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Write a short recursive Java method that rearranges an array of integer values so that all the even values appear before all the odd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Recursion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3D098-5C11-46B4-9D5B-9BB962BC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6464"/>
            <a:ext cx="8158779" cy="4934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A757ED-0FB3-4AF3-9625-6D8592FC2687}"/>
              </a:ext>
            </a:extLst>
          </p:cNvPr>
          <p:cNvSpPr txBox="1"/>
          <p:nvPr/>
        </p:nvSpPr>
        <p:spPr>
          <a:xfrm>
            <a:off x="9201874" y="1736464"/>
            <a:ext cx="29901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 : Bitwise AND</a:t>
            </a:r>
          </a:p>
          <a:p>
            <a:r>
              <a:rPr lang="en-US" dirty="0"/>
              <a:t>	5= 0101</a:t>
            </a:r>
          </a:p>
          <a:p>
            <a:r>
              <a:rPr lang="en-US" dirty="0"/>
              <a:t>	1= 0001</a:t>
            </a:r>
          </a:p>
          <a:p>
            <a:r>
              <a:rPr lang="en-US" dirty="0"/>
              <a:t>5 &amp; 1 =           0001 =&gt; 5 is odd</a:t>
            </a:r>
          </a:p>
          <a:p>
            <a:endParaRPr lang="en-US" dirty="0"/>
          </a:p>
          <a:p>
            <a:r>
              <a:rPr lang="en-US" dirty="0"/>
              <a:t>	4= 0100</a:t>
            </a:r>
          </a:p>
          <a:p>
            <a:r>
              <a:rPr lang="en-US" dirty="0"/>
              <a:t>	1= 0001</a:t>
            </a:r>
          </a:p>
          <a:p>
            <a:r>
              <a:rPr lang="en-US" dirty="0"/>
              <a:t>4 &amp; 1 =          0000 =&gt; 4 is even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4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79B6-DF13-42D6-BB92-7A74E38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Stacks, Queues, and Deques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9E4CB-6653-4824-8336-1C0C88A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67CFD"/>
                </a:solidFill>
                <a:latin typeface="Times-Roman"/>
              </a:rPr>
              <a:t>R-6.1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Suppose an initially empty stack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S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has performed a total of 25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push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operations, 12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top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operations, and 10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pop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operations, 3 of which returned </a:t>
            </a:r>
            <a:r>
              <a:rPr lang="en-US" dirty="0">
                <a:solidFill>
                  <a:srgbClr val="000302"/>
                </a:solidFill>
                <a:latin typeface="CMSS10"/>
              </a:rPr>
              <a:t>null 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to indicate an empty stack. What is the current size of </a:t>
            </a:r>
            <a:r>
              <a:rPr lang="en-US" i="1" dirty="0">
                <a:solidFill>
                  <a:srgbClr val="000302"/>
                </a:solidFill>
                <a:latin typeface="Times-Italic"/>
              </a:rPr>
              <a:t>S</a:t>
            </a:r>
            <a:r>
              <a:rPr lang="en-US" dirty="0">
                <a:solidFill>
                  <a:srgbClr val="000302"/>
                </a:solidFill>
                <a:latin typeface="Times-Roman"/>
              </a:rPr>
              <a:t>?</a:t>
            </a:r>
          </a:p>
          <a:p>
            <a:endParaRPr lang="en-US" dirty="0">
              <a:solidFill>
                <a:srgbClr val="000302"/>
              </a:solidFill>
              <a:latin typeface="Times-Roman"/>
            </a:endParaRP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If stack is empty when pop is called, its size does not change!</a:t>
            </a: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Top does not change the size of stack; it only returns the top of stack without modifying it.</a:t>
            </a:r>
          </a:p>
          <a:p>
            <a:r>
              <a:rPr lang="en-US" dirty="0">
                <a:solidFill>
                  <a:srgbClr val="000302"/>
                </a:solidFill>
                <a:latin typeface="Times-Roman"/>
              </a:rPr>
              <a:t>The size is 25 (push) -10 (pop) + 3 (empty pop) = 18.</a:t>
            </a:r>
          </a:p>
        </p:txBody>
      </p:sp>
    </p:spTree>
    <p:extLst>
      <p:ext uri="{BB962C8B-B14F-4D97-AF65-F5344CB8AC3E}">
        <p14:creationId xmlns:p14="http://schemas.microsoft.com/office/powerpoint/2010/main" val="319513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1015</Words>
  <Application>Microsoft Office PowerPoint</Application>
  <PresentationFormat>Widescreen</PresentationFormat>
  <Paragraphs>131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Arial Unicode MS</vt:lpstr>
      <vt:lpstr>Abadi</vt:lpstr>
      <vt:lpstr>Arial</vt:lpstr>
      <vt:lpstr>Calibri</vt:lpstr>
      <vt:lpstr>Calibri Light</vt:lpstr>
      <vt:lpstr>CMMI10</vt:lpstr>
      <vt:lpstr>CMSS10</vt:lpstr>
      <vt:lpstr>CMSY10</vt:lpstr>
      <vt:lpstr>CMTT10</vt:lpstr>
      <vt:lpstr>SFTT1000</vt:lpstr>
      <vt:lpstr>Times New Roman</vt:lpstr>
      <vt:lpstr>Times-Italic</vt:lpstr>
      <vt:lpstr>Times-Roman</vt:lpstr>
      <vt:lpstr>Trebuchet MS</vt:lpstr>
      <vt:lpstr>Office Theme</vt:lpstr>
      <vt:lpstr>COSC 2430</vt:lpstr>
      <vt:lpstr>Book Exercise</vt:lpstr>
      <vt:lpstr>Chapter 5: Recursion</vt:lpstr>
      <vt:lpstr>Chapter 5: Recursion</vt:lpstr>
      <vt:lpstr>Chapter 5: Recursion</vt:lpstr>
      <vt:lpstr>Chapter 5: Recursion</vt:lpstr>
      <vt:lpstr>Chapter 5: Recursion</vt:lpstr>
      <vt:lpstr>Chapter 5: Recursion</vt:lpstr>
      <vt:lpstr>Chapter 6: Stacks, Queues, and Deques</vt:lpstr>
      <vt:lpstr>Chapter 6: Stacks, Queues, and Deques</vt:lpstr>
      <vt:lpstr>Chapter 6: stacks, Queues, and Deques</vt:lpstr>
      <vt:lpstr>Chapter 6: Stacks, Queues, and Deques</vt:lpstr>
      <vt:lpstr>Chapter 6: Stacks, Queues, and Deques</vt:lpstr>
      <vt:lpstr>Chapter 6: Stacks, Queues, and Deques</vt:lpstr>
      <vt:lpstr>PowerPoint Presentation</vt:lpstr>
      <vt:lpstr>Chapter 6: Stacks, Queues, and Deques</vt:lpstr>
      <vt:lpstr>Chapter 6: Stacks, Queues, and Deques</vt:lpstr>
      <vt:lpstr>Chapter 8:Trees</vt:lpstr>
      <vt:lpstr>Chapter 8:Trees</vt:lpstr>
      <vt:lpstr>Chapter 8:Trees</vt:lpstr>
      <vt:lpstr>Chapter 8:Trees</vt:lpstr>
      <vt:lpstr>Chapter 8:Trees</vt:lpstr>
      <vt:lpstr>Chapter 8:Trees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COSC 2430</dc:title>
  <dc:creator>mj hosseinia</dc:creator>
  <cp:lastModifiedBy>mj hosseinia</cp:lastModifiedBy>
  <cp:revision>163</cp:revision>
  <dcterms:created xsi:type="dcterms:W3CDTF">2019-09-09T19:34:26Z</dcterms:created>
  <dcterms:modified xsi:type="dcterms:W3CDTF">2019-10-21T18:20:20Z</dcterms:modified>
</cp:coreProperties>
</file>